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60" r:id="rId2"/>
    <p:sldId id="275" r:id="rId3"/>
    <p:sldId id="273" r:id="rId4"/>
    <p:sldId id="274" r:id="rId5"/>
    <p:sldId id="257" r:id="rId6"/>
    <p:sldId id="266" r:id="rId7"/>
    <p:sldId id="268" r:id="rId8"/>
    <p:sldId id="258" r:id="rId9"/>
    <p:sldId id="272" r:id="rId10"/>
    <p:sldId id="269" r:id="rId11"/>
    <p:sldId id="271" r:id="rId12"/>
    <p:sldId id="261" r:id="rId13"/>
    <p:sldId id="262" r:id="rId14"/>
    <p:sldId id="267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CEB4"/>
    <a:srgbClr val="DDD3BC"/>
    <a:srgbClr val="D8CCB1"/>
    <a:srgbClr val="D5C8A9"/>
    <a:srgbClr val="DCD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6" y="5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173192-2F00-476A-ABF0-3B5BF09C6B70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7DD41E5-F878-4673-B4E2-8E22FF254B08}">
      <dgm:prSet phldrT="[Text]" custT="1"/>
      <dgm:spPr/>
      <dgm:t>
        <a:bodyPr/>
        <a:lstStyle/>
        <a:p>
          <a:r>
            <a:rPr lang="zh-CN" altLang="en-US" sz="2000" dirty="0" smtClean="0"/>
            <a:t>建立数字模型</a:t>
          </a:r>
          <a:endParaRPr lang="zh-CN" altLang="en-US" sz="2000" dirty="0"/>
        </a:p>
      </dgm:t>
    </dgm:pt>
    <dgm:pt modelId="{E9ADF840-5977-465D-B152-6CF7EBC5F8E5}" type="par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2963D06B-5AE1-4400-AD7C-392C1B785ED9}" type="sib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C86AA35C-8174-43E5-A653-0C78D628E96A}">
      <dgm:prSet phldrT="[Text]" custT="1"/>
      <dgm:spPr/>
      <dgm:t>
        <a:bodyPr/>
        <a:lstStyle/>
        <a:p>
          <a:r>
            <a:rPr lang="zh-CN" altLang="en-US" sz="2000" dirty="0" smtClean="0"/>
            <a:t>编译加工指令</a:t>
          </a:r>
          <a:endParaRPr lang="zh-CN" altLang="en-US" sz="2000" dirty="0"/>
        </a:p>
      </dgm:t>
    </dgm:pt>
    <dgm:pt modelId="{C65341D5-8BD2-4CAF-805A-E656700ECCAF}" type="par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B9B3B6B8-188B-4098-8F8F-FB7B37CBB2DD}" type="sib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385D1CEA-20BF-4805-86D7-4CA8A9468EBC}">
      <dgm:prSet phldrT="[Text]" custT="1"/>
      <dgm:spPr/>
      <dgm:t>
        <a:bodyPr/>
        <a:lstStyle/>
        <a:p>
          <a:r>
            <a:rPr lang="zh-CN" altLang="en-US" sz="2000" dirty="0" smtClean="0"/>
            <a:t>执行加工指令</a:t>
          </a:r>
          <a:endParaRPr lang="zh-CN" altLang="en-US" sz="2000" dirty="0"/>
        </a:p>
      </dgm:t>
    </dgm:pt>
    <dgm:pt modelId="{CFC001C8-7850-48E0-8F2B-39FF30850D3C}" type="par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CCDC5C54-C5D9-4656-BE53-5E0A091E3CAC}" type="sib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A3FF8320-957E-4FD9-86C1-F57F964E80CB}">
      <dgm:prSet phldrT="[Text]" custT="1"/>
      <dgm:spPr/>
      <dgm:t>
        <a:bodyPr/>
        <a:lstStyle/>
        <a:p>
          <a:r>
            <a:rPr lang="zh-CN" altLang="en-US" sz="2000" dirty="0" smtClean="0"/>
            <a:t>设计及制图</a:t>
          </a:r>
          <a:endParaRPr lang="zh-CN" altLang="en-US" sz="2000" dirty="0"/>
        </a:p>
      </dgm:t>
    </dgm:pt>
    <dgm:pt modelId="{2132D11E-A10B-4B27-AA3D-C82E4C985F41}" type="par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D2B5EDB4-A763-4467-85DE-BD728AFBFDE1}" type="sib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90F0B539-62B7-49AD-BD33-869E690218B5}" type="pres">
      <dgm:prSet presAssocID="{9B173192-2F00-476A-ABF0-3B5BF09C6B70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BEFFF38-0017-4596-B76D-C956AE7B4C32}" type="pres">
      <dgm:prSet presAssocID="{385D1CEA-20BF-4805-86D7-4CA8A9468EBC}" presName="Accent4" presStyleCnt="0"/>
      <dgm:spPr/>
    </dgm:pt>
    <dgm:pt modelId="{A23A6331-0B00-4344-B57C-EF4BB00620E5}" type="pres">
      <dgm:prSet presAssocID="{385D1CEA-20BF-4805-86D7-4CA8A9468EBC}" presName="Accent" presStyleLbl="node1" presStyleIdx="0" presStyleCnt="4"/>
      <dgm:spPr/>
    </dgm:pt>
    <dgm:pt modelId="{A556479C-7C85-4F29-A72E-0D70983C895D}" type="pres">
      <dgm:prSet presAssocID="{385D1CEA-20BF-4805-86D7-4CA8A9468EBC}" presName="ParentBackground4" presStyleCnt="0"/>
      <dgm:spPr/>
    </dgm:pt>
    <dgm:pt modelId="{5D4CEB40-F310-4017-ACCB-D7B326380097}" type="pres">
      <dgm:prSet presAssocID="{385D1CEA-20BF-4805-86D7-4CA8A9468EBC}" presName="ParentBackground" presStyleLbl="fgAcc1" presStyleIdx="0" presStyleCnt="4"/>
      <dgm:spPr/>
      <dgm:t>
        <a:bodyPr/>
        <a:lstStyle/>
        <a:p>
          <a:endParaRPr lang="zh-CN" altLang="en-US"/>
        </a:p>
      </dgm:t>
    </dgm:pt>
    <dgm:pt modelId="{B0A64AC7-1281-42DF-8BB7-CCC1DBD319A6}" type="pres">
      <dgm:prSet presAssocID="{385D1CEA-20BF-4805-86D7-4CA8A9468EBC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6F7122-4090-412C-A8E6-5ABB3954BA90}" type="pres">
      <dgm:prSet presAssocID="{C86AA35C-8174-43E5-A653-0C78D628E96A}" presName="Accent3" presStyleCnt="0"/>
      <dgm:spPr/>
    </dgm:pt>
    <dgm:pt modelId="{F5C3AC06-538A-4457-8D2F-801DD11DE534}" type="pres">
      <dgm:prSet presAssocID="{C86AA35C-8174-43E5-A653-0C78D628E96A}" presName="Accent" presStyleLbl="node1" presStyleIdx="1" presStyleCnt="4"/>
      <dgm:spPr/>
    </dgm:pt>
    <dgm:pt modelId="{31202038-B78A-433A-A4D0-B01169C07304}" type="pres">
      <dgm:prSet presAssocID="{C86AA35C-8174-43E5-A653-0C78D628E96A}" presName="ParentBackground3" presStyleCnt="0"/>
      <dgm:spPr/>
    </dgm:pt>
    <dgm:pt modelId="{151E47A6-6877-4F47-88F1-BDF251E89FE8}" type="pres">
      <dgm:prSet presAssocID="{C86AA35C-8174-43E5-A653-0C78D628E96A}" presName="ParentBackground" presStyleLbl="fgAcc1" presStyleIdx="1" presStyleCnt="4"/>
      <dgm:spPr/>
      <dgm:t>
        <a:bodyPr/>
        <a:lstStyle/>
        <a:p>
          <a:endParaRPr lang="zh-CN" altLang="en-US"/>
        </a:p>
      </dgm:t>
    </dgm:pt>
    <dgm:pt modelId="{93E3D74A-9961-431D-B3E4-BD8675652755}" type="pres">
      <dgm:prSet presAssocID="{C86AA35C-8174-43E5-A653-0C78D628E96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F244F7-95F1-44B9-9347-5812964EEA96}" type="pres">
      <dgm:prSet presAssocID="{47DD41E5-F878-4673-B4E2-8E22FF254B08}" presName="Accent2" presStyleCnt="0"/>
      <dgm:spPr/>
    </dgm:pt>
    <dgm:pt modelId="{6C38E65E-384B-4161-B8A7-A5FE8DB97D61}" type="pres">
      <dgm:prSet presAssocID="{47DD41E5-F878-4673-B4E2-8E22FF254B08}" presName="Accent" presStyleLbl="node1" presStyleIdx="2" presStyleCnt="4"/>
      <dgm:spPr/>
    </dgm:pt>
    <dgm:pt modelId="{94CB6559-F624-4BF3-AB46-CAC113457605}" type="pres">
      <dgm:prSet presAssocID="{47DD41E5-F878-4673-B4E2-8E22FF254B08}" presName="ParentBackground2" presStyleCnt="0"/>
      <dgm:spPr/>
    </dgm:pt>
    <dgm:pt modelId="{1D742566-2F97-4A85-A205-8ACD2CCD3A49}" type="pres">
      <dgm:prSet presAssocID="{47DD41E5-F878-4673-B4E2-8E22FF254B08}" presName="ParentBackground" presStyleLbl="fgAcc1" presStyleIdx="2" presStyleCnt="4"/>
      <dgm:spPr/>
      <dgm:t>
        <a:bodyPr/>
        <a:lstStyle/>
        <a:p>
          <a:endParaRPr lang="zh-CN" altLang="en-US"/>
        </a:p>
      </dgm:t>
    </dgm:pt>
    <dgm:pt modelId="{8C731BAD-24A9-42E1-A6D6-A979733EA9C6}" type="pres">
      <dgm:prSet presAssocID="{47DD41E5-F878-4673-B4E2-8E22FF254B0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B3B686-3069-4508-87A1-CAF695D608BB}" type="pres">
      <dgm:prSet presAssocID="{A3FF8320-957E-4FD9-86C1-F57F964E80CB}" presName="Accent1" presStyleCnt="0"/>
      <dgm:spPr/>
    </dgm:pt>
    <dgm:pt modelId="{6FC39AF3-D1C0-4406-82ED-CFF352F7E9C9}" type="pres">
      <dgm:prSet presAssocID="{A3FF8320-957E-4FD9-86C1-F57F964E80CB}" presName="Accent" presStyleLbl="node1" presStyleIdx="3" presStyleCnt="4"/>
      <dgm:spPr/>
    </dgm:pt>
    <dgm:pt modelId="{8F12FBF0-D92A-4B65-BD12-C4E9DDD6D3E3}" type="pres">
      <dgm:prSet presAssocID="{A3FF8320-957E-4FD9-86C1-F57F964E80CB}" presName="ParentBackground1" presStyleCnt="0"/>
      <dgm:spPr/>
    </dgm:pt>
    <dgm:pt modelId="{20739034-BAD0-4AD2-9456-EB757E7A7B86}" type="pres">
      <dgm:prSet presAssocID="{A3FF8320-957E-4FD9-86C1-F57F964E80CB}" presName="ParentBackground" presStyleLbl="fgAcc1" presStyleIdx="3" presStyleCnt="4"/>
      <dgm:spPr/>
      <dgm:t>
        <a:bodyPr/>
        <a:lstStyle/>
        <a:p>
          <a:endParaRPr lang="zh-CN" altLang="en-US"/>
        </a:p>
      </dgm:t>
    </dgm:pt>
    <dgm:pt modelId="{BACEE248-3BB9-409D-8AE3-C7DC1875D2FE}" type="pres">
      <dgm:prSet presAssocID="{A3FF8320-957E-4FD9-86C1-F57F964E80C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F3CE54B-E4F7-468E-89E6-9401F41F6C4E}" srcId="{9B173192-2F00-476A-ABF0-3B5BF09C6B70}" destId="{A3FF8320-957E-4FD9-86C1-F57F964E80CB}" srcOrd="0" destOrd="0" parTransId="{2132D11E-A10B-4B27-AA3D-C82E4C985F41}" sibTransId="{D2B5EDB4-A763-4467-85DE-BD728AFBFDE1}"/>
    <dgm:cxn modelId="{AB81213D-17B3-4343-A340-EEBD29B5D792}" type="presOf" srcId="{385D1CEA-20BF-4805-86D7-4CA8A9468EBC}" destId="{5D4CEB40-F310-4017-ACCB-D7B326380097}" srcOrd="0" destOrd="0" presId="urn:microsoft.com/office/officeart/2011/layout/CircleProcess"/>
    <dgm:cxn modelId="{9F29E13B-9F35-408B-B655-95377A037378}" type="presOf" srcId="{A3FF8320-957E-4FD9-86C1-F57F964E80CB}" destId="{BACEE248-3BB9-409D-8AE3-C7DC1875D2FE}" srcOrd="1" destOrd="0" presId="urn:microsoft.com/office/officeart/2011/layout/CircleProcess"/>
    <dgm:cxn modelId="{95E95810-B600-4BB1-AC3A-A6AF753AC869}" type="presOf" srcId="{C86AA35C-8174-43E5-A653-0C78D628E96A}" destId="{151E47A6-6877-4F47-88F1-BDF251E89FE8}" srcOrd="0" destOrd="0" presId="urn:microsoft.com/office/officeart/2011/layout/CircleProcess"/>
    <dgm:cxn modelId="{211E0802-2FF5-4AB4-84BE-402951624FDD}" type="presOf" srcId="{47DD41E5-F878-4673-B4E2-8E22FF254B08}" destId="{8C731BAD-24A9-42E1-A6D6-A979733EA9C6}" srcOrd="1" destOrd="0" presId="urn:microsoft.com/office/officeart/2011/layout/CircleProcess"/>
    <dgm:cxn modelId="{CBD29A75-EE1B-4634-A509-1B5B6D373270}" type="presOf" srcId="{A3FF8320-957E-4FD9-86C1-F57F964E80CB}" destId="{20739034-BAD0-4AD2-9456-EB757E7A7B86}" srcOrd="0" destOrd="0" presId="urn:microsoft.com/office/officeart/2011/layout/CircleProcess"/>
    <dgm:cxn modelId="{3EF27D34-74D8-4598-8FBC-4974FFC6C844}" srcId="{9B173192-2F00-476A-ABF0-3B5BF09C6B70}" destId="{47DD41E5-F878-4673-B4E2-8E22FF254B08}" srcOrd="1" destOrd="0" parTransId="{E9ADF840-5977-465D-B152-6CF7EBC5F8E5}" sibTransId="{2963D06B-5AE1-4400-AD7C-392C1B785ED9}"/>
    <dgm:cxn modelId="{0D570120-CA31-46ED-8FB2-8FE2BBD467A3}" srcId="{9B173192-2F00-476A-ABF0-3B5BF09C6B70}" destId="{C86AA35C-8174-43E5-A653-0C78D628E96A}" srcOrd="2" destOrd="0" parTransId="{C65341D5-8BD2-4CAF-805A-E656700ECCAF}" sibTransId="{B9B3B6B8-188B-4098-8F8F-FB7B37CBB2DD}"/>
    <dgm:cxn modelId="{6CB0A983-3F25-447E-8070-5670F932B25B}" type="presOf" srcId="{385D1CEA-20BF-4805-86D7-4CA8A9468EBC}" destId="{B0A64AC7-1281-42DF-8BB7-CCC1DBD319A6}" srcOrd="1" destOrd="0" presId="urn:microsoft.com/office/officeart/2011/layout/CircleProcess"/>
    <dgm:cxn modelId="{C507EC69-4B31-47B8-8CCF-2A702495DB2C}" type="presOf" srcId="{47DD41E5-F878-4673-B4E2-8E22FF254B08}" destId="{1D742566-2F97-4A85-A205-8ACD2CCD3A49}" srcOrd="0" destOrd="0" presId="urn:microsoft.com/office/officeart/2011/layout/CircleProcess"/>
    <dgm:cxn modelId="{09BF53C6-B308-4F3C-92D0-3EB9D6321147}" srcId="{9B173192-2F00-476A-ABF0-3B5BF09C6B70}" destId="{385D1CEA-20BF-4805-86D7-4CA8A9468EBC}" srcOrd="3" destOrd="0" parTransId="{CFC001C8-7850-48E0-8F2B-39FF30850D3C}" sibTransId="{CCDC5C54-C5D9-4656-BE53-5E0A091E3CAC}"/>
    <dgm:cxn modelId="{3B2ED973-7F2F-462F-8ADD-4F31A98062DC}" type="presOf" srcId="{9B173192-2F00-476A-ABF0-3B5BF09C6B70}" destId="{90F0B539-62B7-49AD-BD33-869E690218B5}" srcOrd="0" destOrd="0" presId="urn:microsoft.com/office/officeart/2011/layout/CircleProcess"/>
    <dgm:cxn modelId="{EE90758C-8444-4EBA-8438-AED817D17063}" type="presOf" srcId="{C86AA35C-8174-43E5-A653-0C78D628E96A}" destId="{93E3D74A-9961-431D-B3E4-BD8675652755}" srcOrd="1" destOrd="0" presId="urn:microsoft.com/office/officeart/2011/layout/CircleProcess"/>
    <dgm:cxn modelId="{73E616C9-88A2-4C61-8473-68404726F918}" type="presParOf" srcId="{90F0B539-62B7-49AD-BD33-869E690218B5}" destId="{0BEFFF38-0017-4596-B76D-C956AE7B4C32}" srcOrd="0" destOrd="0" presId="urn:microsoft.com/office/officeart/2011/layout/CircleProcess"/>
    <dgm:cxn modelId="{9FCCB92C-5DB7-4AB2-AE17-892F8CC74397}" type="presParOf" srcId="{0BEFFF38-0017-4596-B76D-C956AE7B4C32}" destId="{A23A6331-0B00-4344-B57C-EF4BB00620E5}" srcOrd="0" destOrd="0" presId="urn:microsoft.com/office/officeart/2011/layout/CircleProcess"/>
    <dgm:cxn modelId="{3B143036-1814-4119-B5B3-E1FD7F16CD02}" type="presParOf" srcId="{90F0B539-62B7-49AD-BD33-869E690218B5}" destId="{A556479C-7C85-4F29-A72E-0D70983C895D}" srcOrd="1" destOrd="0" presId="urn:microsoft.com/office/officeart/2011/layout/CircleProcess"/>
    <dgm:cxn modelId="{30B9BC1C-3C94-47EC-AA4E-1E1E3FA68D6C}" type="presParOf" srcId="{A556479C-7C85-4F29-A72E-0D70983C895D}" destId="{5D4CEB40-F310-4017-ACCB-D7B326380097}" srcOrd="0" destOrd="0" presId="urn:microsoft.com/office/officeart/2011/layout/CircleProcess"/>
    <dgm:cxn modelId="{705477E5-CFB4-4963-8705-63BF302A8519}" type="presParOf" srcId="{90F0B539-62B7-49AD-BD33-869E690218B5}" destId="{B0A64AC7-1281-42DF-8BB7-CCC1DBD319A6}" srcOrd="2" destOrd="0" presId="urn:microsoft.com/office/officeart/2011/layout/CircleProcess"/>
    <dgm:cxn modelId="{61A1CBD6-36CD-42E3-A30C-F32078C1A030}" type="presParOf" srcId="{90F0B539-62B7-49AD-BD33-869E690218B5}" destId="{CE6F7122-4090-412C-A8E6-5ABB3954BA90}" srcOrd="3" destOrd="0" presId="urn:microsoft.com/office/officeart/2011/layout/CircleProcess"/>
    <dgm:cxn modelId="{694A3745-3296-458C-8EDE-781D68E25187}" type="presParOf" srcId="{CE6F7122-4090-412C-A8E6-5ABB3954BA90}" destId="{F5C3AC06-538A-4457-8D2F-801DD11DE534}" srcOrd="0" destOrd="0" presId="urn:microsoft.com/office/officeart/2011/layout/CircleProcess"/>
    <dgm:cxn modelId="{E2B1EE7A-18A4-45D6-A5B6-432ED3DAA74C}" type="presParOf" srcId="{90F0B539-62B7-49AD-BD33-869E690218B5}" destId="{31202038-B78A-433A-A4D0-B01169C07304}" srcOrd="4" destOrd="0" presId="urn:microsoft.com/office/officeart/2011/layout/CircleProcess"/>
    <dgm:cxn modelId="{B14B39B7-06FC-43CD-8563-6F010D9FC490}" type="presParOf" srcId="{31202038-B78A-433A-A4D0-B01169C07304}" destId="{151E47A6-6877-4F47-88F1-BDF251E89FE8}" srcOrd="0" destOrd="0" presId="urn:microsoft.com/office/officeart/2011/layout/CircleProcess"/>
    <dgm:cxn modelId="{EE21F594-1FF1-4D22-B806-4C3F68095B5E}" type="presParOf" srcId="{90F0B539-62B7-49AD-BD33-869E690218B5}" destId="{93E3D74A-9961-431D-B3E4-BD8675652755}" srcOrd="5" destOrd="0" presId="urn:microsoft.com/office/officeart/2011/layout/CircleProcess"/>
    <dgm:cxn modelId="{2E42CD6F-575E-42EE-B01E-A8F417387544}" type="presParOf" srcId="{90F0B539-62B7-49AD-BD33-869E690218B5}" destId="{D4F244F7-95F1-44B9-9347-5812964EEA96}" srcOrd="6" destOrd="0" presId="urn:microsoft.com/office/officeart/2011/layout/CircleProcess"/>
    <dgm:cxn modelId="{9AA1B3CC-1A27-4A19-A138-04671A97FCF6}" type="presParOf" srcId="{D4F244F7-95F1-44B9-9347-5812964EEA96}" destId="{6C38E65E-384B-4161-B8A7-A5FE8DB97D61}" srcOrd="0" destOrd="0" presId="urn:microsoft.com/office/officeart/2011/layout/CircleProcess"/>
    <dgm:cxn modelId="{3DE2D6D1-1D82-4B98-B285-EDFEE545B7B2}" type="presParOf" srcId="{90F0B539-62B7-49AD-BD33-869E690218B5}" destId="{94CB6559-F624-4BF3-AB46-CAC113457605}" srcOrd="7" destOrd="0" presId="urn:microsoft.com/office/officeart/2011/layout/CircleProcess"/>
    <dgm:cxn modelId="{11BDC6C3-43E5-4EE8-B204-742E3E8715ED}" type="presParOf" srcId="{94CB6559-F624-4BF3-AB46-CAC113457605}" destId="{1D742566-2F97-4A85-A205-8ACD2CCD3A49}" srcOrd="0" destOrd="0" presId="urn:microsoft.com/office/officeart/2011/layout/CircleProcess"/>
    <dgm:cxn modelId="{A1BCF484-533A-4666-B31C-9F2EB4D29921}" type="presParOf" srcId="{90F0B539-62B7-49AD-BD33-869E690218B5}" destId="{8C731BAD-24A9-42E1-A6D6-A979733EA9C6}" srcOrd="8" destOrd="0" presId="urn:microsoft.com/office/officeart/2011/layout/CircleProcess"/>
    <dgm:cxn modelId="{34FC77AC-6A08-425B-BE85-C40C7D9A079E}" type="presParOf" srcId="{90F0B539-62B7-49AD-BD33-869E690218B5}" destId="{FFB3B686-3069-4508-87A1-CAF695D608BB}" srcOrd="9" destOrd="0" presId="urn:microsoft.com/office/officeart/2011/layout/CircleProcess"/>
    <dgm:cxn modelId="{516E9623-3E41-4828-A785-25463F7A5848}" type="presParOf" srcId="{FFB3B686-3069-4508-87A1-CAF695D608BB}" destId="{6FC39AF3-D1C0-4406-82ED-CFF352F7E9C9}" srcOrd="0" destOrd="0" presId="urn:microsoft.com/office/officeart/2011/layout/CircleProcess"/>
    <dgm:cxn modelId="{1263529C-578A-46C7-B599-FF61218F0C6B}" type="presParOf" srcId="{90F0B539-62B7-49AD-BD33-869E690218B5}" destId="{8F12FBF0-D92A-4B65-BD12-C4E9DDD6D3E3}" srcOrd="10" destOrd="0" presId="urn:microsoft.com/office/officeart/2011/layout/CircleProcess"/>
    <dgm:cxn modelId="{16263761-311E-43C0-BBD1-B8CA60644331}" type="presParOf" srcId="{8F12FBF0-D92A-4B65-BD12-C4E9DDD6D3E3}" destId="{20739034-BAD0-4AD2-9456-EB757E7A7B86}" srcOrd="0" destOrd="0" presId="urn:microsoft.com/office/officeart/2011/layout/CircleProcess"/>
    <dgm:cxn modelId="{CB7C6F91-65D4-4967-9DF9-1B8A398E8D3C}" type="presParOf" srcId="{90F0B539-62B7-49AD-BD33-869E690218B5}" destId="{BACEE248-3BB9-409D-8AE3-C7DC1875D2FE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A6331-0B00-4344-B57C-EF4BB00620E5}">
      <dsp:nvSpPr>
        <dsp:cNvPr id="0" name=""/>
        <dsp:cNvSpPr/>
      </dsp:nvSpPr>
      <dsp:spPr>
        <a:xfrm>
          <a:off x="8050334" y="965600"/>
          <a:ext cx="2420438" cy="24205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CEB40-F310-4017-ACCB-D7B326380097}">
      <dsp:nvSpPr>
        <dsp:cNvPr id="0" name=""/>
        <dsp:cNvSpPr/>
      </dsp:nvSpPr>
      <dsp:spPr>
        <a:xfrm>
          <a:off x="8131292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执行加工指令</a:t>
          </a:r>
          <a:endParaRPr lang="zh-CN" altLang="en-US" sz="2000" kern="1200" dirty="0"/>
        </a:p>
      </dsp:txBody>
      <dsp:txXfrm>
        <a:off x="8454086" y="1369097"/>
        <a:ext cx="1613971" cy="1613566"/>
      </dsp:txXfrm>
    </dsp:sp>
    <dsp:sp modelId="{F5C3AC06-538A-4457-8D2F-801DD11DE534}">
      <dsp:nvSpPr>
        <dsp:cNvPr id="0" name=""/>
        <dsp:cNvSpPr/>
      </dsp:nvSpPr>
      <dsp:spPr>
        <a:xfrm rot="2700000">
          <a:off x="5538538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E47A6-6877-4F47-88F1-BDF251E89FE8}">
      <dsp:nvSpPr>
        <dsp:cNvPr id="0" name=""/>
        <dsp:cNvSpPr/>
      </dsp:nvSpPr>
      <dsp:spPr>
        <a:xfrm>
          <a:off x="5629895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编译加工指令</a:t>
          </a:r>
          <a:endParaRPr lang="zh-CN" altLang="en-US" sz="2000" kern="1200" dirty="0"/>
        </a:p>
      </dsp:txBody>
      <dsp:txXfrm>
        <a:off x="5952690" y="1369097"/>
        <a:ext cx="1613971" cy="1613566"/>
      </dsp:txXfrm>
    </dsp:sp>
    <dsp:sp modelId="{6C38E65E-384B-4161-B8A7-A5FE8DB97D61}">
      <dsp:nvSpPr>
        <dsp:cNvPr id="0" name=""/>
        <dsp:cNvSpPr/>
      </dsp:nvSpPr>
      <dsp:spPr>
        <a:xfrm rot="2700000">
          <a:off x="3047521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42566-2F97-4A85-A205-8ACD2CCD3A49}">
      <dsp:nvSpPr>
        <dsp:cNvPr id="0" name=""/>
        <dsp:cNvSpPr/>
      </dsp:nvSpPr>
      <dsp:spPr>
        <a:xfrm>
          <a:off x="3128499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建立数字模型</a:t>
          </a:r>
          <a:endParaRPr lang="zh-CN" altLang="en-US" sz="2000" kern="1200" dirty="0"/>
        </a:p>
      </dsp:txBody>
      <dsp:txXfrm>
        <a:off x="3451293" y="1369097"/>
        <a:ext cx="1613971" cy="1613566"/>
      </dsp:txXfrm>
    </dsp:sp>
    <dsp:sp modelId="{6FC39AF3-D1C0-4406-82ED-CFF352F7E9C9}">
      <dsp:nvSpPr>
        <dsp:cNvPr id="0" name=""/>
        <dsp:cNvSpPr/>
      </dsp:nvSpPr>
      <dsp:spPr>
        <a:xfrm rot="2700000">
          <a:off x="546124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39034-BAD0-4AD2-9456-EB757E7A7B86}">
      <dsp:nvSpPr>
        <dsp:cNvPr id="0" name=""/>
        <dsp:cNvSpPr/>
      </dsp:nvSpPr>
      <dsp:spPr>
        <a:xfrm>
          <a:off x="627102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设计及制图</a:t>
          </a:r>
          <a:endParaRPr lang="zh-CN" altLang="en-US" sz="2000" kern="1200" dirty="0"/>
        </a:p>
      </dsp:txBody>
      <dsp:txXfrm>
        <a:off x="949896" y="1369097"/>
        <a:ext cx="1613971" cy="1613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E1C19-16F6-4660-BCAA-2C2BEE00038C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F49F0-4594-4C2C-8EA8-3BCAEA5AF5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08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1804409.htm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341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重复定位精度是指机床滑板或大拖板在一定距离范围内（一般为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200-300mm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）往复运动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次千分表或激光干涉仪检测的精度。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>重复定位精度受伺服系统特性、进给系统的间隙与刚性以及摩擦特性等因素的影响，一般情况下，重复定位精度是呈正态分布的偶然性误差，它影响一批零件加工的一致性，是一个非常重要的精度指标。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http://baike.baidu.com/view/1804409.htm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77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6"/>
            <a:ext cx="10363200" cy="2387601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3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5" indent="0" algn="ctr">
              <a:buNone/>
              <a:defRPr sz="2000"/>
            </a:lvl2pPr>
            <a:lvl3pPr marL="914293" indent="0" algn="ctr">
              <a:buNone/>
              <a:defRPr sz="1799"/>
            </a:lvl3pPr>
            <a:lvl4pPr marL="1371438" indent="0" algn="ctr">
              <a:buNone/>
              <a:defRPr sz="1600"/>
            </a:lvl4pPr>
            <a:lvl5pPr marL="1828584" indent="0" algn="ctr">
              <a:buNone/>
              <a:defRPr sz="1600"/>
            </a:lvl5pPr>
            <a:lvl6pPr marL="2285729" indent="0" algn="ctr">
              <a:buNone/>
              <a:defRPr sz="1600"/>
            </a:lvl6pPr>
            <a:lvl7pPr marL="2742877" indent="0" algn="ctr">
              <a:buNone/>
              <a:defRPr sz="1600"/>
            </a:lvl7pPr>
            <a:lvl8pPr marL="3200022" indent="0" algn="ctr">
              <a:buNone/>
              <a:defRPr sz="1600"/>
            </a:lvl8pPr>
            <a:lvl9pPr marL="3657167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362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894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4" y="365127"/>
            <a:ext cx="7734301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90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5" y="849744"/>
            <a:ext cx="10515601" cy="97588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799"/>
            </a:lvl2pPr>
            <a:lvl3pPr>
              <a:defRPr sz="1600"/>
            </a:lvl3pPr>
            <a:lvl4pPr>
              <a:defRPr sz="1399"/>
            </a:lvl4pPr>
            <a:lvl5pPr>
              <a:defRPr sz="1399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13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4" y="1709740"/>
            <a:ext cx="10515601" cy="2852736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4" y="4589469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570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3" y="1825624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44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1" cy="1325562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2" y="1681167"/>
            <a:ext cx="51577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3" indent="0">
              <a:buNone/>
              <a:defRPr sz="1799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29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7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2" y="2505078"/>
            <a:ext cx="5157787" cy="36845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7"/>
            <a:ext cx="5183189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3" indent="0">
              <a:buNone/>
              <a:defRPr sz="1799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29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7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8"/>
            <a:ext cx="5183189" cy="36845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844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3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43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4"/>
            <a:ext cx="3932239" cy="16002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93" y="987427"/>
            <a:ext cx="6172199" cy="48736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5" indent="0">
              <a:buNone/>
              <a:defRPr sz="1399"/>
            </a:lvl2pPr>
            <a:lvl3pPr marL="914293" indent="0">
              <a:buNone/>
              <a:defRPr sz="1200"/>
            </a:lvl3pPr>
            <a:lvl4pPr marL="1371438" indent="0">
              <a:buNone/>
              <a:defRPr sz="999"/>
            </a:lvl4pPr>
            <a:lvl5pPr marL="1828584" indent="0">
              <a:buNone/>
              <a:defRPr sz="999"/>
            </a:lvl5pPr>
            <a:lvl6pPr marL="2285729" indent="0">
              <a:buNone/>
              <a:defRPr sz="999"/>
            </a:lvl6pPr>
            <a:lvl7pPr marL="2742877" indent="0">
              <a:buNone/>
              <a:defRPr sz="999"/>
            </a:lvl7pPr>
            <a:lvl8pPr marL="3200022" indent="0">
              <a:buNone/>
              <a:defRPr sz="999"/>
            </a:lvl8pPr>
            <a:lvl9pPr marL="3657167" indent="0">
              <a:buNone/>
              <a:defRPr sz="999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14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4"/>
            <a:ext cx="3932239" cy="16002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3" y="987427"/>
            <a:ext cx="6172199" cy="487362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3" indent="0">
              <a:buNone/>
              <a:defRPr sz="2400"/>
            </a:lvl3pPr>
            <a:lvl4pPr marL="1371438" indent="0">
              <a:buNone/>
              <a:defRPr sz="2000"/>
            </a:lvl4pPr>
            <a:lvl5pPr marL="1828584" indent="0">
              <a:buNone/>
              <a:defRPr sz="2000"/>
            </a:lvl5pPr>
            <a:lvl6pPr marL="2285729" indent="0">
              <a:buNone/>
              <a:defRPr sz="2000"/>
            </a:lvl6pPr>
            <a:lvl7pPr marL="2742877" indent="0">
              <a:buNone/>
              <a:defRPr sz="2000"/>
            </a:lvl7pPr>
            <a:lvl8pPr marL="3200022" indent="0">
              <a:buNone/>
              <a:defRPr sz="2000"/>
            </a:lvl8pPr>
            <a:lvl9pPr marL="3657167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5" indent="0">
              <a:buNone/>
              <a:defRPr sz="1399"/>
            </a:lvl2pPr>
            <a:lvl3pPr marL="914293" indent="0">
              <a:buNone/>
              <a:defRPr sz="1200"/>
            </a:lvl3pPr>
            <a:lvl4pPr marL="1371438" indent="0">
              <a:buNone/>
              <a:defRPr sz="999"/>
            </a:lvl4pPr>
            <a:lvl5pPr marL="1828584" indent="0">
              <a:buNone/>
              <a:defRPr sz="999"/>
            </a:lvl5pPr>
            <a:lvl6pPr marL="2285729" indent="0">
              <a:buNone/>
              <a:defRPr sz="999"/>
            </a:lvl6pPr>
            <a:lvl7pPr marL="2742877" indent="0">
              <a:buNone/>
              <a:defRPr sz="999"/>
            </a:lvl7pPr>
            <a:lvl8pPr marL="3200022" indent="0">
              <a:buNone/>
              <a:defRPr sz="999"/>
            </a:lvl8pPr>
            <a:lvl9pPr marL="3657167" indent="0">
              <a:buNone/>
              <a:defRPr sz="999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65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5" y="853440"/>
            <a:ext cx="10515601" cy="972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5" y="1825624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5" y="6356352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32FBC-0607-4357-B587-08A94433C26E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3" y="6356352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3" y="6356352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731522"/>
            <a:ext cx="12192000" cy="121921"/>
          </a:xfrm>
          <a:prstGeom prst="rect">
            <a:avLst/>
          </a:prstGeom>
          <a:solidFill>
            <a:srgbClr val="7E3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5" rIns="91429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95" y="179914"/>
            <a:ext cx="432000" cy="432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6395" y="223693"/>
            <a:ext cx="3924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清华大学基础工业训练中心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9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Helvetica" panose="020B0604020202020204" pitchFamily="34" charset="0"/>
          <a:ea typeface="黑体" panose="02010609060101010101" pitchFamily="49" charset="-122"/>
          <a:cs typeface="Helvetica" panose="020B0604020202020204" pitchFamily="34" charset="0"/>
        </a:defRPr>
      </a:lvl1pPr>
    </p:titleStyle>
    <p:bodyStyle>
      <a:lvl1pPr marL="228574" indent="-228574" algn="l" defTabSz="914293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黑体" panose="02010609060101010101" pitchFamily="49" charset="-122"/>
          <a:cs typeface="Helvetica" panose="020B0604020202020204" pitchFamily="34" charset="0"/>
        </a:defRPr>
      </a:lvl1pPr>
      <a:lvl2pPr marL="685719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Helvetica" panose="020B0604020202020204" pitchFamily="34" charset="0"/>
          <a:ea typeface="黑体" panose="02010609060101010101" pitchFamily="49" charset="-122"/>
          <a:cs typeface="Helvetica" panose="020B0604020202020204" pitchFamily="34" charset="0"/>
        </a:defRPr>
      </a:lvl2pPr>
      <a:lvl3pPr marL="1142865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panose="020B0604020202020204" pitchFamily="34" charset="0"/>
          <a:ea typeface="黑体" panose="02010609060101010101" pitchFamily="49" charset="-122"/>
          <a:cs typeface="Helvetica" panose="020B0604020202020204" pitchFamily="34" charset="0"/>
        </a:defRPr>
      </a:lvl3pPr>
      <a:lvl4pPr marL="1600010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Helvetica" panose="020B0604020202020204" pitchFamily="34" charset="0"/>
          <a:ea typeface="黑体" panose="02010609060101010101" pitchFamily="49" charset="-122"/>
          <a:cs typeface="Helvetica" panose="020B0604020202020204" pitchFamily="34" charset="0"/>
        </a:defRPr>
      </a:lvl4pPr>
      <a:lvl5pPr marL="2057157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Helvetica" panose="020B0604020202020204" pitchFamily="34" charset="0"/>
          <a:ea typeface="黑体" panose="02010609060101010101" pitchFamily="49" charset="-122"/>
          <a:cs typeface="Helvetica" panose="020B0604020202020204" pitchFamily="34" charset="0"/>
        </a:defRPr>
      </a:lvl5pPr>
      <a:lvl6pPr marL="2514303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8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6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1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9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hzuchina.com/technology/inspection-system/repeatabilit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mp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www.idownloadblog.com/2012/09/12/how-the-iphone-5-is-mad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pple.com/" TargetMode="Externa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高精度数控铣床</a:t>
            </a:r>
            <a:r>
              <a:rPr lang="zh-CN" altLang="en-US" dirty="0" smtClean="0"/>
              <a:t>（</a:t>
            </a:r>
            <a:r>
              <a:rPr lang="zh-CN" altLang="en-US" dirty="0"/>
              <a:t>精雕</a:t>
            </a:r>
            <a:r>
              <a:rPr lang="zh-CN" altLang="en-US" dirty="0" smtClean="0"/>
              <a:t>机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学习、实践与自主制作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979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708150" algn="l"/>
              </a:tabLst>
            </a:pPr>
            <a:r>
              <a:rPr lang="zh-CN" altLang="en-US" dirty="0" smtClean="0"/>
              <a:t>安全操作</a:t>
            </a:r>
            <a:r>
              <a:rPr lang="zh-CN" altLang="en-US" dirty="0"/>
              <a:t>须知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主轴运转时，操作台推拉门必须关闭！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以下情形可开门操作：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分中、定位时，主轴停转情况下</a:t>
            </a:r>
            <a:endParaRPr lang="en-US" altLang="zh-CN" dirty="0" smtClean="0"/>
          </a:p>
          <a:p>
            <a:r>
              <a:rPr lang="zh-CN" altLang="en-US" smtClean="0">
                <a:solidFill>
                  <a:srgbClr val="FF0000"/>
                </a:solidFill>
              </a:rPr>
              <a:t>必须先</a:t>
            </a:r>
            <a:r>
              <a:rPr lang="zh-CN" altLang="en-US" dirty="0" smtClean="0">
                <a:solidFill>
                  <a:srgbClr val="FF0000"/>
                </a:solidFill>
              </a:rPr>
              <a:t>试切</a:t>
            </a:r>
            <a:r>
              <a:rPr lang="zh-CN" altLang="en-US" smtClean="0">
                <a:solidFill>
                  <a:srgbClr val="FF0000"/>
                </a:solidFill>
              </a:rPr>
              <a:t>再运行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执行程序或执行</a:t>
            </a:r>
            <a:r>
              <a:rPr lang="en-US" altLang="zh-CN" dirty="0"/>
              <a:t>MDI</a:t>
            </a:r>
            <a:r>
              <a:rPr lang="zh-CN" altLang="en-US" dirty="0" smtClean="0"/>
              <a:t>指令时，必须先进行手轮试切</a:t>
            </a:r>
            <a:endParaRPr lang="en-US" altLang="zh-CN" dirty="0"/>
          </a:p>
          <a:p>
            <a:pPr lvl="1"/>
            <a:r>
              <a:rPr lang="zh-CN" altLang="en-US" dirty="0" smtClean="0"/>
              <a:t>观察加工位置正确、程序运行正常后，再取消手轮试切使程序自动运行</a:t>
            </a:r>
            <a:endParaRPr lang="en-US" altLang="zh-CN" dirty="0" smtClean="0"/>
          </a:p>
          <a:p>
            <a:r>
              <a:rPr lang="zh-CN" altLang="en-US" dirty="0" smtClean="0"/>
              <a:t>装卡材料时一定要牢固，必须做到“装实、装正、装平”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严禁在材料悬空的地方进行加工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加工金属时必须加切削液</a:t>
            </a:r>
            <a:r>
              <a:rPr lang="zh-CN" altLang="en-US" dirty="0" smtClean="0"/>
              <a:t>，切削液必须冲到刀具上；加工塑料时必须气冷排屑</a:t>
            </a:r>
            <a:endParaRPr lang="en-US" altLang="zh-CN" dirty="0" smtClean="0"/>
          </a:p>
          <a:p>
            <a:r>
              <a:rPr lang="zh-CN" altLang="en-US" dirty="0"/>
              <a:t>加工过程</a:t>
            </a:r>
            <a:r>
              <a:rPr lang="zh-CN" altLang="en-US" dirty="0" smtClean="0"/>
              <a:t>中严禁伏在加工区域进行观察，严禁用手直接触碰加工表面。</a:t>
            </a:r>
            <a:r>
              <a:rPr lang="zh-CN" altLang="en-US" dirty="0" smtClean="0">
                <a:solidFill>
                  <a:srgbClr val="FF0000"/>
                </a:solidFill>
              </a:rPr>
              <a:t>谨防异物入眼及高温烫伤！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请监督身边的每一个人，包括教师，一旦出现违反规程的操作及时指出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92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4" y="1709740"/>
            <a:ext cx="10515601" cy="1376360"/>
          </a:xfrm>
        </p:spPr>
        <p:txBody>
          <a:bodyPr/>
          <a:lstStyle/>
          <a:p>
            <a:r>
              <a:rPr lang="zh-CN" altLang="en-US" dirty="0" smtClean="0"/>
              <a:t>安全操作须知</a:t>
            </a:r>
            <a:endParaRPr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604000" y="862212"/>
            <a:ext cx="5588000" cy="5995788"/>
            <a:chOff x="6604000" y="862212"/>
            <a:chExt cx="5588000" cy="5995788"/>
          </a:xfrm>
        </p:grpSpPr>
        <p:grpSp>
          <p:nvGrpSpPr>
            <p:cNvPr id="9" name="Group 8"/>
            <p:cNvGrpSpPr/>
            <p:nvPr/>
          </p:nvGrpSpPr>
          <p:grpSpPr>
            <a:xfrm>
              <a:off x="6860766" y="3841302"/>
              <a:ext cx="5331234" cy="3016698"/>
              <a:chOff x="-4789714" y="-333829"/>
              <a:chExt cx="11901714" cy="673462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/>
              <a:srcRect l="397" t="19137" r="45371" b="25624"/>
              <a:stretch/>
            </p:blipFill>
            <p:spPr>
              <a:xfrm>
                <a:off x="-4789714" y="-333829"/>
                <a:ext cx="11901714" cy="6734629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-4789714" y="-333829"/>
                <a:ext cx="1596571" cy="537029"/>
              </a:xfrm>
              <a:prstGeom prst="rect">
                <a:avLst/>
              </a:prstGeom>
              <a:solidFill>
                <a:srgbClr val="D5C8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646057" y="-333829"/>
                <a:ext cx="1465943" cy="885372"/>
              </a:xfrm>
              <a:prstGeom prst="rect">
                <a:avLst/>
              </a:prstGeom>
              <a:solidFill>
                <a:srgbClr val="D8CC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6604000" y="862212"/>
              <a:ext cx="5588000" cy="3094716"/>
              <a:chOff x="6604000" y="862212"/>
              <a:chExt cx="5588000" cy="309471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6604000" y="1088240"/>
                <a:ext cx="5588000" cy="2757714"/>
              </a:xfrm>
              <a:prstGeom prst="rect">
                <a:avLst/>
              </a:prstGeom>
              <a:solidFill>
                <a:srgbClr val="D9CE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t"/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1.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正确穿着防护服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8958" y="862212"/>
                <a:ext cx="3094716" cy="309471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49"/>
              <a:stretch/>
            </p:blipFill>
            <p:spPr>
              <a:xfrm>
                <a:off x="6604000" y="1889760"/>
                <a:ext cx="1882274" cy="1951542"/>
              </a:xfrm>
              <a:prstGeom prst="rect">
                <a:avLst/>
              </a:prstGeom>
              <a:ln w="203200">
                <a:solidFill>
                  <a:schemeClr val="bg1"/>
                </a:solidFill>
              </a:ln>
            </p:spPr>
          </p:pic>
        </p:grpSp>
      </p:grp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4" y="3042139"/>
            <a:ext cx="10515601" cy="3156438"/>
          </a:xfrm>
        </p:spPr>
        <p:txBody>
          <a:bodyPr/>
          <a:lstStyle/>
          <a:p>
            <a:r>
              <a:rPr lang="en-US" altLang="zh-CN" dirty="0" smtClean="0"/>
              <a:t>Stick to this and don’t try those dumb ways to die…</a:t>
            </a:r>
          </a:p>
          <a:p>
            <a:r>
              <a:rPr lang="zh-CN" altLang="en-US" dirty="0" smtClean="0"/>
              <a:t>不能穿短裤，不能穿凉鞋，头发较长的</a:t>
            </a:r>
            <a:endParaRPr lang="en-US" altLang="zh-CN" dirty="0" smtClean="0"/>
          </a:p>
          <a:p>
            <a:r>
              <a:rPr lang="zh-CN" altLang="en-US" dirty="0" smtClean="0"/>
              <a:t>同学必须戴工作帽，没戴眼镜的同学必</a:t>
            </a:r>
            <a:endParaRPr lang="en-US" altLang="zh-CN" dirty="0" smtClean="0"/>
          </a:p>
          <a:p>
            <a:r>
              <a:rPr lang="zh-CN" altLang="en-US" dirty="0" smtClean="0"/>
              <a:t>须戴防护镜。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8978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设计及加工指令编译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数字建模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用标准数字模型的格式描述出需要加工的实体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选择合适的软件进行建模（模型转译可能会出错，因此制图及指令编译尽量使用同一套软件）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建模完成后，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必须将图形聚中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（变换菜单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图形聚中），从而与机床标定的零件坐标保持一致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编译加工指令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按照指定参数，将数字模型编译成机床实际加工过程的指令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主要参数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加工方式 及 选用刀具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刀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路重叠 及 加工余量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主轴转速 及 进给量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吃刀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深度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等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生成加工路径时需要在机床设置信息里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选择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JD50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系统，并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取消输出样条</a:t>
            </a:r>
            <a:endParaRPr lang="en-US" altLang="zh-CN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53806" y="4003609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US" altLang="zh-CN" sz="1200" dirty="0"/>
              <a:t>【</a:t>
            </a:r>
            <a:r>
              <a:rPr lang="zh-CN" altLang="en-US" sz="1200" dirty="0"/>
              <a:t>延伸知识</a:t>
            </a:r>
            <a:r>
              <a:rPr lang="en-US" altLang="zh-CN" sz="1200" dirty="0"/>
              <a:t>】</a:t>
            </a:r>
          </a:p>
          <a:p>
            <a:r>
              <a:rPr lang="zh-CN" altLang="en-US" sz="1200" dirty="0"/>
              <a:t>数字化建模是当今最常用的加工辅助工具。通过</a:t>
            </a:r>
            <a:r>
              <a:rPr lang="en-US" altLang="zh-CN" sz="1200" dirty="0"/>
              <a:t>CAD</a:t>
            </a:r>
            <a:r>
              <a:rPr lang="zh-CN" altLang="en-US" sz="1200" dirty="0"/>
              <a:t>、</a:t>
            </a:r>
            <a:r>
              <a:rPr lang="en-US" altLang="zh-CN" sz="1200" dirty="0"/>
              <a:t>CAM</a:t>
            </a:r>
            <a:r>
              <a:rPr lang="zh-CN" altLang="en-US" sz="1200" dirty="0"/>
              <a:t>系统，配合实际制造，可以实现精确的工件加工定义、加工仿真、虚拟装配等。</a:t>
            </a:r>
          </a:p>
        </p:txBody>
      </p:sp>
    </p:spTree>
    <p:extLst>
      <p:ext uri="{BB962C8B-B14F-4D97-AF65-F5344CB8AC3E}">
        <p14:creationId xmlns:p14="http://schemas.microsoft.com/office/powerpoint/2010/main" val="2391348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回参考点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主轴定向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刀库回零（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600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机型）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工件装卡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调用、核对、执行程序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试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切、加工、完成加工并卸载工件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8057148" y="3784724"/>
            <a:ext cx="180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US" altLang="zh-CN" sz="1200" dirty="0"/>
              <a:t>【</a:t>
            </a:r>
            <a:r>
              <a:rPr lang="zh-CN" altLang="en-US" sz="1200" dirty="0"/>
              <a:t>延伸知识</a:t>
            </a:r>
            <a:r>
              <a:rPr lang="en-US" altLang="zh-CN" sz="1200" dirty="0"/>
              <a:t>】</a:t>
            </a:r>
          </a:p>
          <a:p>
            <a:r>
              <a:rPr lang="zh-CN" altLang="en-US" sz="1200" dirty="0"/>
              <a:t>分布式数控系统</a:t>
            </a:r>
            <a:r>
              <a:rPr lang="en-US" altLang="zh-CN" sz="1200" dirty="0"/>
              <a:t>DNC</a:t>
            </a:r>
            <a:r>
              <a:rPr lang="zh-CN" altLang="en-US" sz="1200" dirty="0"/>
              <a:t>是一种利用网络技术进行大规模生产现场管理的手段，在现代制造企业中广泛使用。</a:t>
            </a:r>
          </a:p>
        </p:txBody>
      </p:sp>
    </p:spTree>
    <p:extLst>
      <p:ext uri="{BB962C8B-B14F-4D97-AF65-F5344CB8AC3E}">
        <p14:creationId xmlns:p14="http://schemas.microsoft.com/office/powerpoint/2010/main" val="4124937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欲知更多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……</a:t>
            </a:r>
            <a:r>
              <a:rPr lang="zh-CN" altLang="en-US" dirty="0" smtClean="0"/>
              <a:t>请踊跃提问！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599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附录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13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数控加工流程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598957"/>
              </p:ext>
            </p:extLst>
          </p:nvPr>
        </p:nvGraphicFramePr>
        <p:xfrm>
          <a:off x="411480" y="12769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8" y="4157472"/>
            <a:ext cx="2015625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97" y="4157472"/>
            <a:ext cx="2222021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6529642" y="4157472"/>
            <a:ext cx="1700780" cy="180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O0088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N10  G54 G90 G00 X0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         Y0 Z30         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N20  S500 M03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N30  G81 X-10.0 </a:t>
            </a:r>
            <a:r>
              <a:rPr lang="en-US" altLang="zh-CN" sz="1100" dirty="0" smtClean="0">
                <a:latin typeface="Arial" panose="020B0604020202020204" pitchFamily="34" charset="0"/>
              </a:rPr>
              <a:t>Y-10.0 </a:t>
            </a:r>
            <a:r>
              <a:rPr lang="en-US" altLang="zh-CN" sz="1100" dirty="0">
                <a:latin typeface="Arial" panose="020B0604020202020204" pitchFamily="34" charset="0"/>
              </a:rPr>
              <a:t>Z-3.0 R3 F200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N40  Y10.0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N50  X10.0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N60  Y-10.0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N70  G00 </a:t>
            </a:r>
            <a:r>
              <a:rPr lang="en-US" altLang="zh-CN" sz="1100" dirty="0" smtClean="0">
                <a:latin typeface="Arial" panose="020B0604020202020204" pitchFamily="34" charset="0"/>
              </a:rPr>
              <a:t>Z30</a:t>
            </a:r>
            <a:endParaRPr lang="en-US" altLang="zh-CN" sz="1100" dirty="0"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5446" y="4157472"/>
            <a:ext cx="214836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7099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数控铣加工入门常识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数控铣加工是去料加工（把零件以外的不需要的材料去除后产生需要的零件）</a:t>
            </a:r>
            <a:endParaRPr lang="en-US" altLang="zh-CN" dirty="0" smtClean="0"/>
          </a:p>
          <a:p>
            <a:pPr lvl="1"/>
            <a:r>
              <a:rPr lang="zh-CN" altLang="en-US" u="sng" dirty="0" smtClean="0"/>
              <a:t>毛坯</a:t>
            </a:r>
            <a:r>
              <a:rPr lang="zh-CN" altLang="en-US" dirty="0" smtClean="0"/>
              <a:t>：首先要按照零件的最大轮廓确定毛坯尺寸，同时要兼顾装卡位置，必要时加大毛坯尺寸；</a:t>
            </a:r>
            <a:endParaRPr lang="en-US" altLang="zh-CN" dirty="0" smtClean="0"/>
          </a:p>
          <a:p>
            <a:pPr lvl="1"/>
            <a:r>
              <a:rPr lang="zh-CN" altLang="en-US" u="sng" dirty="0" smtClean="0"/>
              <a:t>主轴转速</a:t>
            </a:r>
            <a:r>
              <a:rPr lang="zh-CN" altLang="en-US" dirty="0" smtClean="0"/>
              <a:t>：根据不同材料以及不同直径刀具要调整主轴转速，一般刀具直径越小需要主轴转速越高，主轴转速越高则表面粗糙度越低，但刀具寿命会降低，双色板一般用</a:t>
            </a:r>
            <a:r>
              <a:rPr lang="en-US" altLang="zh-CN" dirty="0" smtClean="0"/>
              <a:t>15000</a:t>
            </a:r>
            <a:r>
              <a:rPr lang="zh-CN" altLang="en-US" dirty="0" smtClean="0"/>
              <a:t>转</a:t>
            </a:r>
            <a:r>
              <a:rPr lang="en-US" altLang="zh-CN" dirty="0" smtClean="0"/>
              <a:t>/</a:t>
            </a:r>
            <a:r>
              <a:rPr lang="zh-CN" altLang="en-US" dirty="0" smtClean="0"/>
              <a:t>分钟；</a:t>
            </a:r>
            <a:endParaRPr lang="en-US" altLang="zh-CN" dirty="0" smtClean="0"/>
          </a:p>
          <a:p>
            <a:pPr lvl="1"/>
            <a:r>
              <a:rPr lang="zh-CN" altLang="en-US" u="sng" dirty="0" smtClean="0"/>
              <a:t>进给量</a:t>
            </a:r>
            <a:r>
              <a:rPr lang="zh-CN" altLang="en-US" dirty="0"/>
              <a:t>：</a:t>
            </a:r>
            <a:r>
              <a:rPr lang="zh-CN" altLang="en-US" dirty="0" smtClean="0"/>
              <a:t>进给量的设定决定了表面粗糙度的高低和刀具的寿命，同时也决定加工时间的长短；</a:t>
            </a:r>
            <a:endParaRPr lang="en-US" altLang="zh-CN" dirty="0" smtClean="0"/>
          </a:p>
          <a:p>
            <a:pPr lvl="1"/>
            <a:r>
              <a:rPr lang="zh-CN" altLang="en-US" u="sng" dirty="0" smtClean="0"/>
              <a:t>切削深度</a:t>
            </a:r>
            <a:r>
              <a:rPr lang="zh-CN" altLang="en-US" dirty="0" smtClean="0"/>
              <a:t>：精雕加工切深不可以大于</a:t>
            </a:r>
            <a:r>
              <a:rPr lang="en-US" altLang="zh-CN" dirty="0" smtClean="0"/>
              <a:t>0.5mm</a:t>
            </a:r>
          </a:p>
          <a:p>
            <a:r>
              <a:rPr lang="zh-CN" altLang="en-US" dirty="0" smtClean="0"/>
              <a:t>加工分类</a:t>
            </a:r>
            <a:endParaRPr lang="en-US" altLang="zh-CN" dirty="0" smtClean="0"/>
          </a:p>
          <a:p>
            <a:pPr lvl="1"/>
            <a:r>
              <a:rPr lang="zh-CN" altLang="en-US" u="sng" dirty="0" smtClean="0"/>
              <a:t>区域加工</a:t>
            </a:r>
            <a:r>
              <a:rPr lang="zh-CN" altLang="en-US" dirty="0" smtClean="0"/>
              <a:t>：常用于加工内腔或凹槽等形状</a:t>
            </a:r>
            <a:endParaRPr lang="en-US" altLang="zh-CN" dirty="0" smtClean="0"/>
          </a:p>
          <a:p>
            <a:pPr lvl="1"/>
            <a:r>
              <a:rPr lang="zh-CN" altLang="en-US" u="sng" dirty="0" smtClean="0"/>
              <a:t>轮廓切割</a:t>
            </a:r>
            <a:r>
              <a:rPr lang="zh-CN" altLang="en-US" dirty="0" smtClean="0"/>
              <a:t>：常用于加工外形轮廓</a:t>
            </a:r>
            <a:endParaRPr lang="en-US" altLang="zh-CN" dirty="0" smtClean="0"/>
          </a:p>
          <a:p>
            <a:pPr lvl="1"/>
            <a:r>
              <a:rPr lang="zh-CN" altLang="en-US" u="sng" dirty="0" smtClean="0"/>
              <a:t>单线切割</a:t>
            </a:r>
            <a:r>
              <a:rPr lang="zh-CN" altLang="en-US" dirty="0" smtClean="0"/>
              <a:t>：常用于加工图案，刻字等</a:t>
            </a:r>
            <a:endParaRPr lang="en-US" altLang="zh-CN" dirty="0" smtClean="0"/>
          </a:p>
          <a:p>
            <a:pPr lvl="1"/>
            <a:r>
              <a:rPr lang="zh-CN" altLang="en-US" u="sng" dirty="0" smtClean="0"/>
              <a:t>孔的加工</a:t>
            </a:r>
            <a:r>
              <a:rPr lang="zh-CN" altLang="en-US" dirty="0" smtClean="0"/>
              <a:t>：可分为钻孔、扩孔和螺纹孔加工</a:t>
            </a:r>
            <a:endParaRPr lang="en-US" altLang="zh-CN" dirty="0" smtClean="0"/>
          </a:p>
          <a:p>
            <a:pPr lvl="1"/>
            <a:r>
              <a:rPr lang="zh-CN" altLang="en-US" u="sng" dirty="0"/>
              <a:t>多</a:t>
            </a:r>
            <a:r>
              <a:rPr lang="zh-CN" altLang="en-US" u="sng" dirty="0" smtClean="0"/>
              <a:t>轴侧铣加工</a:t>
            </a:r>
            <a:r>
              <a:rPr lang="zh-CN" altLang="en-US" dirty="0" smtClean="0"/>
              <a:t>：</a:t>
            </a:r>
            <a:r>
              <a:rPr lang="en-US" altLang="zh-CN" dirty="0" smtClean="0"/>
              <a:t>4-5</a:t>
            </a:r>
            <a:r>
              <a:rPr lang="zh-CN" altLang="en-US" dirty="0" smtClean="0"/>
              <a:t>轴加工方法，可加工空间</a:t>
            </a:r>
            <a:endParaRPr lang="en-US" altLang="zh-CN" dirty="0" smtClean="0"/>
          </a:p>
          <a:p>
            <a:pPr marL="457145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    </a:t>
            </a:r>
            <a:r>
              <a:rPr lang="zh-CN" altLang="en-US" dirty="0" smtClean="0"/>
              <a:t>曲面或雕像</a:t>
            </a:r>
            <a:endParaRPr lang="en-US" altLang="zh-CN" dirty="0"/>
          </a:p>
        </p:txBody>
      </p:sp>
      <p:pic>
        <p:nvPicPr>
          <p:cNvPr id="8" name="Picture 7" descr="无标题 - ES-SurfMill 6.0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2" t="15645" r="21330" b="17689"/>
          <a:stretch/>
        </p:blipFill>
        <p:spPr>
          <a:xfrm>
            <a:off x="6770077" y="3446906"/>
            <a:ext cx="4337771" cy="250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4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精雕</a:t>
            </a:r>
            <a:r>
              <a:rPr lang="zh-CN" altLang="en-US" dirty="0" smtClean="0"/>
              <a:t>机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高性能</a:t>
            </a:r>
            <a:r>
              <a:rPr lang="zh-CN" altLang="en-US" dirty="0"/>
              <a:t>高</a:t>
            </a:r>
            <a:r>
              <a:rPr lang="zh-CN" altLang="en-US" dirty="0" smtClean="0"/>
              <a:t>精度数控铣床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主轴</a:t>
            </a:r>
            <a:r>
              <a:rPr lang="zh-CN" altLang="en-US" dirty="0"/>
              <a:t>高</a:t>
            </a:r>
            <a:r>
              <a:rPr lang="zh-CN" altLang="en-US" dirty="0" smtClean="0"/>
              <a:t>转速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可达</a:t>
            </a:r>
            <a:r>
              <a:rPr lang="en-US" altLang="zh-CN" dirty="0" smtClean="0"/>
              <a:t>20000</a:t>
            </a:r>
            <a:r>
              <a:rPr lang="zh-CN" altLang="en-US" dirty="0" smtClean="0"/>
              <a:t>转</a:t>
            </a:r>
            <a:r>
              <a:rPr lang="en-US" altLang="zh-CN" dirty="0" smtClean="0"/>
              <a:t>/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pPr lvl="1"/>
            <a:r>
              <a:rPr lang="zh-CN" altLang="en-US" dirty="0"/>
              <a:t>电</a:t>
            </a:r>
            <a:r>
              <a:rPr lang="zh-CN" altLang="en-US" dirty="0" smtClean="0"/>
              <a:t>主轴：特点是转速高，精度高；但径向受力有限</a:t>
            </a:r>
            <a:endParaRPr lang="en-US" altLang="zh-CN" dirty="0" smtClean="0"/>
          </a:p>
          <a:p>
            <a:r>
              <a:rPr lang="zh-CN" altLang="en-US" dirty="0"/>
              <a:t>重复</a:t>
            </a:r>
            <a:r>
              <a:rPr lang="zh-CN" altLang="en-US" dirty="0" smtClean="0"/>
              <a:t>定位精度高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可达</a:t>
            </a:r>
            <a:r>
              <a:rPr lang="en-US" altLang="zh-CN" dirty="0" smtClean="0"/>
              <a:t>0.005mm</a:t>
            </a:r>
            <a:r>
              <a:rPr lang="zh-CN" altLang="en-US" dirty="0" smtClean="0"/>
              <a:t>，即</a:t>
            </a:r>
            <a:r>
              <a:rPr lang="en-US" altLang="zh-CN" dirty="0" smtClean="0"/>
              <a:t>5μm</a:t>
            </a:r>
          </a:p>
          <a:p>
            <a:pPr lvl="1"/>
            <a:r>
              <a:rPr lang="zh-CN" altLang="en-US" dirty="0" smtClean="0"/>
              <a:t>高于</a:t>
            </a:r>
            <a:r>
              <a:rPr lang="zh-CN" altLang="en-US" dirty="0"/>
              <a:t>国家标准</a:t>
            </a:r>
            <a:r>
              <a:rPr lang="en-US" altLang="zh-CN" dirty="0" smtClean="0"/>
              <a:t>GB/T 20958.2–2007</a:t>
            </a:r>
            <a:r>
              <a:rPr lang="zh-CN" altLang="en-US" dirty="0" smtClean="0"/>
              <a:t>的要求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轴线行程</a:t>
            </a:r>
            <a:r>
              <a:rPr lang="en-US" altLang="zh-CN" dirty="0" smtClean="0"/>
              <a:t>500mm</a:t>
            </a:r>
            <a:r>
              <a:rPr lang="zh-CN" altLang="en-US" dirty="0" smtClean="0"/>
              <a:t>以下，精密级立铣床重复定位精度为</a:t>
            </a:r>
            <a:r>
              <a:rPr lang="en-US" altLang="zh-CN" dirty="0" smtClean="0"/>
              <a:t>0.008mm</a:t>
            </a:r>
          </a:p>
          <a:p>
            <a:pPr lvl="2"/>
            <a:r>
              <a:rPr lang="zh-CN" altLang="en-US" dirty="0"/>
              <a:t>轴线</a:t>
            </a:r>
            <a:r>
              <a:rPr lang="zh-CN" altLang="en-US" dirty="0" smtClean="0"/>
              <a:t>行程</a:t>
            </a:r>
            <a:r>
              <a:rPr lang="en-US" altLang="zh-CN" dirty="0" smtClean="0"/>
              <a:t>500-800mm</a:t>
            </a:r>
            <a:r>
              <a:rPr lang="zh-CN" altLang="en-US" dirty="0" smtClean="0"/>
              <a:t>，</a:t>
            </a:r>
            <a:r>
              <a:rPr lang="zh-CN" altLang="en-US" dirty="0"/>
              <a:t>精密级立铣床重复定位精度为</a:t>
            </a:r>
            <a:r>
              <a:rPr lang="en-US" altLang="zh-CN" dirty="0" smtClean="0"/>
              <a:t>0.010mm</a:t>
            </a:r>
            <a:endParaRPr lang="en-US" altLang="zh-CN" dirty="0"/>
          </a:p>
          <a:p>
            <a:r>
              <a:rPr lang="zh-CN" altLang="en-US" dirty="0" smtClean="0"/>
              <a:t>全数字控制，便于进行企业数字化管理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主控机为定制的</a:t>
            </a:r>
            <a:r>
              <a:rPr lang="en-US" altLang="zh-CN" dirty="0" smtClean="0"/>
              <a:t>Windows XP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pPr lvl="1"/>
            <a:r>
              <a:rPr lang="zh-CN" altLang="en-US" dirty="0"/>
              <a:t>具备</a:t>
            </a:r>
            <a:r>
              <a:rPr lang="zh-CN" altLang="en-US" dirty="0" smtClean="0"/>
              <a:t>网络接口，利于部署远程控制系统</a:t>
            </a:r>
            <a:endParaRPr lang="en-US" altLang="zh-CN" dirty="0" smtClean="0"/>
          </a:p>
          <a:p>
            <a:r>
              <a:rPr lang="zh-CN" altLang="en-US" dirty="0"/>
              <a:t>三</a:t>
            </a:r>
            <a:r>
              <a:rPr lang="zh-CN" altLang="en-US" dirty="0" smtClean="0"/>
              <a:t>轴数控加工</a:t>
            </a:r>
            <a:endParaRPr lang="en-US" altLang="zh-CN" dirty="0" smtClean="0"/>
          </a:p>
          <a:p>
            <a:pPr lvl="1"/>
            <a:r>
              <a:rPr lang="en-US" altLang="zh-CN" dirty="0"/>
              <a:t> </a:t>
            </a:r>
            <a:r>
              <a:rPr lang="zh-CN" altLang="en-US" dirty="0" smtClean="0"/>
              <a:t>有</a:t>
            </a:r>
            <a:r>
              <a:rPr lang="en-US" altLang="zh-CN" dirty="0" smtClean="0"/>
              <a:t>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</a:t>
            </a:r>
            <a:r>
              <a:rPr lang="zh-CN" altLang="en-US" dirty="0" smtClean="0"/>
              <a:t>、</a:t>
            </a:r>
            <a:r>
              <a:rPr lang="en-US" altLang="zh-CN" dirty="0" smtClean="0"/>
              <a:t>Z</a:t>
            </a:r>
            <a:r>
              <a:rPr lang="zh-CN" altLang="en-US" dirty="0" smtClean="0"/>
              <a:t>三个自由度运动，由这三个轴执行加工指令（</a:t>
            </a:r>
            <a:r>
              <a:rPr lang="en-US" altLang="zh-CN" dirty="0" smtClean="0"/>
              <a:t>G</a:t>
            </a:r>
            <a:r>
              <a:rPr lang="zh-CN" altLang="en-US" dirty="0" smtClean="0"/>
              <a:t>代码）控制</a:t>
            </a:r>
            <a:endParaRPr lang="en-US" altLang="zh-CN" dirty="0" smtClean="0"/>
          </a:p>
          <a:p>
            <a:pPr marL="457145" lvl="1" indent="0">
              <a:buNone/>
            </a:pPr>
            <a:r>
              <a:rPr lang="zh-CN" altLang="en-US" dirty="0" smtClean="0"/>
              <a:t>     铣刀的切削路径，完成加工。</a:t>
            </a:r>
            <a:endParaRPr lang="en-US" altLang="zh-CN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97179" y="6310229"/>
            <a:ext cx="5632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*图片资料来源：</a:t>
            </a:r>
            <a:r>
              <a:rPr lang="en-US" altLang="zh-CN" sz="1100" dirty="0">
                <a:hlinkClick r:id="rId3"/>
              </a:rPr>
              <a:t>http://www.kohzuchina.com/technology/inspection-system/repeatability/</a:t>
            </a:r>
            <a:endParaRPr lang="zh-CN" altLang="en-US" sz="1100" dirty="0"/>
          </a:p>
        </p:txBody>
      </p:sp>
      <p:grpSp>
        <p:nvGrpSpPr>
          <p:cNvPr id="7" name="Group 6"/>
          <p:cNvGrpSpPr/>
          <p:nvPr/>
        </p:nvGrpSpPr>
        <p:grpSpPr>
          <a:xfrm>
            <a:off x="7618599" y="1184910"/>
            <a:ext cx="4314874" cy="5266780"/>
            <a:chOff x="7618599" y="1184910"/>
            <a:chExt cx="4314874" cy="52667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8599" y="1184910"/>
              <a:ext cx="3193256" cy="2357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 descr="GBT 20958.2-2007 数控床身铣床检验条件 精度检验 第2部分： 立式铣床.pdf - Adobe Reader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78" t="36978" r="42044" b="40800"/>
            <a:stretch/>
          </p:blipFill>
          <p:spPr>
            <a:xfrm>
              <a:off x="9215227" y="3276278"/>
              <a:ext cx="2718246" cy="31754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96932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身边的精密加工产品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iPhone 5 </a:t>
            </a:r>
            <a:r>
              <a:rPr lang="zh-CN" altLang="en-US" dirty="0"/>
              <a:t>加工</a:t>
            </a:r>
            <a:r>
              <a:rPr lang="zh-CN" altLang="en-US" dirty="0" smtClean="0"/>
              <a:t>制作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三轴精雕机床加工</a:t>
            </a:r>
            <a:r>
              <a:rPr lang="en-US" altLang="zh-CN" dirty="0" smtClean="0"/>
              <a:t>【</a:t>
            </a:r>
            <a:r>
              <a:rPr lang="zh-CN" altLang="en-US" dirty="0"/>
              <a:t>视频</a:t>
            </a:r>
            <a:r>
              <a:rPr lang="en-US" altLang="zh-CN" dirty="0" smtClean="0"/>
              <a:t>】</a:t>
            </a:r>
            <a:endParaRPr lang="en-US" altLang="zh-CN" dirty="0" smtClean="0">
              <a:hlinkClick r:id="rId2"/>
            </a:endParaRPr>
          </a:p>
          <a:p>
            <a:r>
              <a:rPr lang="zh-CN" altLang="en-US" dirty="0" smtClean="0"/>
              <a:t>眼镜框架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五轴精雕机床加工</a:t>
            </a:r>
            <a:r>
              <a:rPr lang="en-US" altLang="zh-CN" dirty="0" smtClean="0"/>
              <a:t>【</a:t>
            </a:r>
            <a:r>
              <a:rPr lang="zh-CN" altLang="en-US" dirty="0" smtClean="0"/>
              <a:t>视频</a:t>
            </a:r>
            <a:r>
              <a:rPr lang="en-US" altLang="zh-CN" dirty="0" smtClean="0"/>
              <a:t>】</a:t>
            </a:r>
          </a:p>
          <a:p>
            <a:r>
              <a:rPr lang="zh-CN" altLang="en-US" dirty="0" smtClean="0"/>
              <a:t>人工膝关节、乐器</a:t>
            </a:r>
            <a:r>
              <a:rPr lang="en-US" altLang="zh-CN" dirty="0" smtClean="0"/>
              <a:t>——</a:t>
            </a:r>
            <a:r>
              <a:rPr lang="zh-CN" altLang="en-US" dirty="0"/>
              <a:t>五轴精雕机床加工</a:t>
            </a:r>
            <a:endParaRPr lang="en-US" altLang="zh-CN" dirty="0" smtClean="0"/>
          </a:p>
          <a:p>
            <a:r>
              <a:rPr lang="zh-CN" altLang="en-US" dirty="0"/>
              <a:t>涡轮叶片等航空部品部件</a:t>
            </a:r>
            <a:r>
              <a:rPr lang="en-US" altLang="zh-CN" dirty="0"/>
              <a:t>——</a:t>
            </a:r>
            <a:r>
              <a:rPr lang="zh-CN" altLang="en-US" dirty="0"/>
              <a:t>五轴精雕机床</a:t>
            </a:r>
            <a:r>
              <a:rPr lang="zh-CN" altLang="en-US" dirty="0" smtClean="0"/>
              <a:t>加工（海外）</a:t>
            </a:r>
            <a:r>
              <a:rPr lang="en-US" altLang="zh-CN" dirty="0" smtClean="0"/>
              <a:t>【</a:t>
            </a:r>
            <a:r>
              <a:rPr lang="zh-CN" altLang="en-US" dirty="0" smtClean="0"/>
              <a:t>视频</a:t>
            </a:r>
            <a:r>
              <a:rPr lang="en-US" altLang="zh-CN" dirty="0" smtClean="0"/>
              <a:t>】</a:t>
            </a:r>
            <a:endParaRPr lang="en-US" altLang="zh-CN" dirty="0"/>
          </a:p>
        </p:txBody>
      </p:sp>
      <p:grpSp>
        <p:nvGrpSpPr>
          <p:cNvPr id="7" name="Group 6"/>
          <p:cNvGrpSpPr/>
          <p:nvPr/>
        </p:nvGrpSpPr>
        <p:grpSpPr>
          <a:xfrm>
            <a:off x="4607183" y="3771268"/>
            <a:ext cx="6746623" cy="2536758"/>
            <a:chOff x="628652" y="3065145"/>
            <a:chExt cx="6746623" cy="253675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2" y="3065145"/>
              <a:ext cx="4481606" cy="253675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0258" y="3065146"/>
              <a:ext cx="2265017" cy="127307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0258" y="4328825"/>
              <a:ext cx="2265017" cy="127307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838205" y="6320885"/>
            <a:ext cx="5632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1100" dirty="0" smtClean="0"/>
              <a:t>*图片资料来源：</a:t>
            </a:r>
            <a:r>
              <a:rPr lang="en-US" altLang="zh-CN" sz="1000" dirty="0">
                <a:hlinkClick r:id="rId6"/>
              </a:rPr>
              <a:t>http://</a:t>
            </a:r>
            <a:r>
              <a:rPr lang="en-US" altLang="zh-CN" sz="1000" dirty="0" smtClean="0">
                <a:hlinkClick r:id="rId6"/>
              </a:rPr>
              <a:t>www.apple.com</a:t>
            </a:r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1887022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精雕机结构及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原理（以北京精雕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Carver600TE_A12E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为例）</a:t>
            </a:r>
            <a:endParaRPr lang="zh-CN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28865" y="1934856"/>
            <a:ext cx="9263449" cy="4369694"/>
            <a:chOff x="1028865" y="1934856"/>
            <a:chExt cx="9263449" cy="43696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6839" y="2948511"/>
              <a:ext cx="4005545" cy="3356039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8022381" y="3765883"/>
              <a:ext cx="1296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JD50</a:t>
              </a: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数控系统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7463397" y="2294856"/>
              <a:ext cx="0" cy="102586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463402" y="2294856"/>
              <a:ext cx="962525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9" idx="1"/>
            </p:cNvCxnSpPr>
            <p:nvPr/>
          </p:nvCxnSpPr>
          <p:spPr>
            <a:xfrm flipH="1">
              <a:off x="8425926" y="2294856"/>
              <a:ext cx="71438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9140314" y="1934856"/>
              <a:ext cx="1152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</a:t>
              </a:r>
              <a:endParaRPr lang="zh-CN" altLang="en-US" dirty="0">
                <a:solidFill>
                  <a:schemeClr val="tx1"/>
                </a:solidFill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622945" y="3920208"/>
              <a:ext cx="1296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三自由度加工区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974945" y="5691960"/>
              <a:ext cx="1296000" cy="576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冷却液箱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766945" y="4923534"/>
              <a:ext cx="1152000" cy="576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对刀仪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8017026" y="4779537"/>
              <a:ext cx="1440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主轴制冷机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735511" y="2192948"/>
              <a:ext cx="3932097" cy="576000"/>
              <a:chOff x="1993756" y="2192948"/>
              <a:chExt cx="3932097" cy="5760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993756" y="2294856"/>
                <a:ext cx="1296000" cy="288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</a:rPr>
                  <a:t>~10000rpm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259589" y="2294856"/>
                <a:ext cx="1368000" cy="28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ysClr val="windowText" lastClr="000000"/>
                    </a:solidFill>
                  </a:rPr>
                  <a:t>20-20000rpm</a:t>
                </a:r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4629853" y="2192948"/>
                <a:ext cx="1296000" cy="576000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effectLst>
                      <a:glow rad="127000">
                        <a:schemeClr val="accent1">
                          <a:lumMod val="20000"/>
                          <a:lumOff val="80000"/>
                        </a:schemeClr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旋转主轴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608992" y="3992208"/>
              <a:ext cx="2577213" cy="576000"/>
              <a:chOff x="867237" y="3992208"/>
              <a:chExt cx="2577213" cy="576000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2148450" y="3992208"/>
                <a:ext cx="1296000" cy="576000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effectLst>
                      <a:glow rad="127000">
                        <a:schemeClr val="accent1">
                          <a:lumMod val="20000"/>
                          <a:lumOff val="80000"/>
                        </a:schemeClr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伞式刀库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867237" y="4096782"/>
                <a:ext cx="1281213" cy="28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ysClr val="windowText" lastClr="000000"/>
                    </a:solidFill>
                  </a:rPr>
                  <a:t>1-12</a:t>
                </a:r>
                <a:r>
                  <a:rPr lang="zh-CN" altLang="en-US" sz="1600" dirty="0" smtClean="0">
                    <a:solidFill>
                      <a:sysClr val="windowText" lastClr="000000"/>
                    </a:solidFill>
                  </a:rPr>
                  <a:t>把刀具</a:t>
                </a:r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544160" y="4096782"/>
              <a:ext cx="1080000" cy="28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dirty="0" smtClean="0">
                  <a:solidFill>
                    <a:sysClr val="windowText" lastClr="000000"/>
                  </a:solidFill>
                </a:rPr>
                <a:t>0.005mm</a:t>
              </a:r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" name="Picture 8" descr="Carver400TE_A10E.pdf - Adobe Reader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7100" b="50800" l="5710" r="97299">
                          <a14:foregroundMark x1="9722" y1="34200" x2="9722" y2="34200"/>
                          <a14:foregroundMark x1="18596" y1="34200" x2="18596" y2="34200"/>
                          <a14:foregroundMark x1="15509" y1="38100" x2="15509" y2="38100"/>
                          <a14:foregroundMark x1="13349" y1="37700" x2="13349" y2="37700"/>
                          <a14:foregroundMark x1="10802" y1="45100" x2="10802" y2="45100"/>
                          <a14:foregroundMark x1="18596" y1="43500" x2="18596" y2="43500"/>
                          <a14:foregroundMark x1="89467" y1="39798" x2="89467" y2="39798"/>
                          <a14:backgroundMark x1="11034" y1="41600" x2="11034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5" t="28347" r="4365" b="50656"/>
            <a:stretch/>
          </p:blipFill>
          <p:spPr>
            <a:xfrm>
              <a:off x="1028865" y="5240625"/>
              <a:ext cx="2847999" cy="517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778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精雕加工示范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精雕细琢，从安全开始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0376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基本操作流程（日常标准操作流程）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机床外部橙红色旋钮电源上电</a:t>
            </a:r>
            <a:endParaRPr lang="en-US" altLang="zh-CN" dirty="0" smtClean="0"/>
          </a:p>
          <a:p>
            <a:r>
              <a:rPr lang="zh-CN" altLang="en-US" dirty="0" smtClean="0"/>
              <a:t>开启电脑</a:t>
            </a:r>
            <a:endParaRPr lang="en-US" altLang="zh-CN" dirty="0" smtClean="0"/>
          </a:p>
          <a:p>
            <a:r>
              <a:rPr lang="zh-CN" altLang="en-US" dirty="0" smtClean="0"/>
              <a:t>打开</a:t>
            </a:r>
            <a:r>
              <a:rPr lang="en-US" altLang="zh-CN" dirty="0" smtClean="0"/>
              <a:t>Main</a:t>
            </a:r>
            <a:r>
              <a:rPr lang="zh-CN" altLang="en-US" dirty="0" smtClean="0"/>
              <a:t>程序</a:t>
            </a:r>
            <a:endParaRPr lang="en-US" altLang="zh-CN" dirty="0" smtClean="0"/>
          </a:p>
          <a:p>
            <a:r>
              <a:rPr lang="zh-CN" altLang="en-US" dirty="0" smtClean="0"/>
              <a:t>回参考点，按</a:t>
            </a:r>
            <a:r>
              <a:rPr lang="en-US" altLang="zh-CN" dirty="0" smtClean="0"/>
              <a:t>ALL</a:t>
            </a:r>
            <a:r>
              <a:rPr lang="zh-CN" altLang="en-US" dirty="0" smtClean="0"/>
              <a:t>，按主轴定向，按刀库回零（</a:t>
            </a:r>
            <a:r>
              <a:rPr lang="en-US" altLang="zh-CN" dirty="0" smtClean="0"/>
              <a:t>600</a:t>
            </a:r>
            <a:r>
              <a:rPr lang="zh-CN" altLang="en-US" dirty="0" smtClean="0"/>
              <a:t>型）</a:t>
            </a:r>
            <a:endParaRPr lang="en-US" altLang="zh-CN" dirty="0" smtClean="0"/>
          </a:p>
          <a:p>
            <a:r>
              <a:rPr lang="zh-CN" altLang="en-US" dirty="0"/>
              <a:t>启动</a:t>
            </a:r>
            <a:r>
              <a:rPr lang="zh-CN" altLang="en-US" dirty="0" smtClean="0"/>
              <a:t>气压密封</a:t>
            </a:r>
            <a:endParaRPr lang="en-US" altLang="zh-CN" dirty="0" smtClean="0"/>
          </a:p>
          <a:p>
            <a:r>
              <a:rPr lang="zh-CN" altLang="en-US" dirty="0" smtClean="0"/>
              <a:t>主轴预热（每天早上开机时运行约</a:t>
            </a:r>
            <a:r>
              <a:rPr lang="en-US" altLang="zh-CN" dirty="0" smtClean="0"/>
              <a:t>30</a:t>
            </a:r>
            <a:r>
              <a:rPr lang="zh-CN" altLang="en-US" dirty="0" smtClean="0"/>
              <a:t>分钟）</a:t>
            </a:r>
            <a:endParaRPr lang="en-US" altLang="zh-CN" dirty="0" smtClean="0"/>
          </a:p>
          <a:p>
            <a:r>
              <a:rPr lang="zh-CN" altLang="en-US" dirty="0"/>
              <a:t>装</a:t>
            </a:r>
            <a:r>
              <a:rPr lang="zh-CN" altLang="en-US" dirty="0" smtClean="0"/>
              <a:t>卡工件</a:t>
            </a:r>
            <a:endParaRPr lang="en-US" altLang="zh-CN" dirty="0" smtClean="0"/>
          </a:p>
          <a:p>
            <a:r>
              <a:rPr lang="zh-CN" altLang="en-US" dirty="0" smtClean="0"/>
              <a:t>分中、定</a:t>
            </a:r>
            <a:r>
              <a:rPr lang="en-US" altLang="zh-CN" dirty="0" smtClean="0"/>
              <a:t>Z</a:t>
            </a:r>
            <a:r>
              <a:rPr lang="zh-CN" altLang="en-US" dirty="0" smtClean="0"/>
              <a:t>轴</a:t>
            </a:r>
            <a:endParaRPr lang="en-US" altLang="zh-CN" dirty="0" smtClean="0"/>
          </a:p>
          <a:p>
            <a:r>
              <a:rPr lang="zh-CN" altLang="en-US" dirty="0"/>
              <a:t>对</a:t>
            </a:r>
            <a:r>
              <a:rPr lang="zh-CN" altLang="en-US" dirty="0" smtClean="0"/>
              <a:t>刀</a:t>
            </a:r>
            <a:endParaRPr lang="en-US" altLang="zh-CN" dirty="0" smtClean="0"/>
          </a:p>
          <a:p>
            <a:r>
              <a:rPr lang="zh-CN" altLang="en-US" dirty="0"/>
              <a:t>运行程序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1716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安全使用规范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开机主轴预热，必须带刀柄，如刀柄上没有装卡刀具则必须要将刀柄盖取下，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以免飞出伤人。</a:t>
            </a:r>
            <a:endParaRPr lang="en-US" altLang="zh-CN" dirty="0" smtClean="0"/>
          </a:p>
          <a:p>
            <a:r>
              <a:rPr lang="zh-CN" altLang="en-US" dirty="0" smtClean="0"/>
              <a:t>主轴运转时，操作台推拉门必须关闭！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以下情形可开门操作：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分中、定位时，主轴停转情况下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手轮</a:t>
            </a:r>
            <a:r>
              <a:rPr lang="zh-CN" altLang="en-US" dirty="0"/>
              <a:t>试</a:t>
            </a:r>
            <a:r>
              <a:rPr lang="zh-CN" altLang="en-US" dirty="0" smtClean="0"/>
              <a:t>切时</a:t>
            </a:r>
            <a:endParaRPr lang="en-US" altLang="zh-CN" dirty="0" smtClean="0"/>
          </a:p>
          <a:p>
            <a:r>
              <a:rPr lang="zh-CN" altLang="en-US" dirty="0"/>
              <a:t>必须</a:t>
            </a:r>
            <a:r>
              <a:rPr lang="zh-CN" altLang="en-US" dirty="0" smtClean="0"/>
              <a:t>养成</a:t>
            </a:r>
            <a:r>
              <a:rPr lang="zh-CN" altLang="en-US" u="sng" dirty="0" smtClean="0"/>
              <a:t>先试切再运行</a:t>
            </a:r>
            <a:r>
              <a:rPr lang="zh-CN" altLang="en-US" dirty="0" smtClean="0"/>
              <a:t>的好习惯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执行程序或执行</a:t>
            </a:r>
            <a:r>
              <a:rPr lang="en-US" altLang="zh-CN" dirty="0"/>
              <a:t>MDI</a:t>
            </a:r>
            <a:r>
              <a:rPr lang="zh-CN" altLang="en-US" dirty="0" smtClean="0"/>
              <a:t>指令时，必须先进行手轮试切，再点击取消试程序自动运行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2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训练中心-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训练中心-主题" id="{DCF287F4-54CD-4D4D-8148-DC50174627D1}" vid="{1300560C-B3E7-4C37-9B32-0E0B4D934E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训练中心-主题</Template>
  <TotalTime>1291</TotalTime>
  <Words>1297</Words>
  <Application>Microsoft Office PowerPoint</Application>
  <PresentationFormat>Widescreen</PresentationFormat>
  <Paragraphs>144</Paragraphs>
  <Slides>15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黑体</vt:lpstr>
      <vt:lpstr>楷体</vt:lpstr>
      <vt:lpstr>宋体</vt:lpstr>
      <vt:lpstr>微软雅黑</vt:lpstr>
      <vt:lpstr>Arial</vt:lpstr>
      <vt:lpstr>Calibri</vt:lpstr>
      <vt:lpstr>Helvetica</vt:lpstr>
      <vt:lpstr>训练中心-主题</vt:lpstr>
      <vt:lpstr>高精度数控铣床（精雕机）</vt:lpstr>
      <vt:lpstr>数控加工流程</vt:lpstr>
      <vt:lpstr>数控铣加工入门常识</vt:lpstr>
      <vt:lpstr>精雕机——高性能高精度数控铣床</vt:lpstr>
      <vt:lpstr>身边的精密加工产品</vt:lpstr>
      <vt:lpstr>精雕机结构及原理（以北京精雕Carver600TE_A12E为例）</vt:lpstr>
      <vt:lpstr>精雕加工示范</vt:lpstr>
      <vt:lpstr>基本操作流程（日常标准操作流程）</vt:lpstr>
      <vt:lpstr>安全使用规范</vt:lpstr>
      <vt:lpstr>安全操作须知</vt:lpstr>
      <vt:lpstr>安全操作须知</vt:lpstr>
      <vt:lpstr>精雕机加工流程——设计及加工指令编译</vt:lpstr>
      <vt:lpstr>精雕机加工流程——机床执行加工指令</vt:lpstr>
      <vt:lpstr>欲知更多……</vt:lpstr>
      <vt:lpstr>附录</vt:lpstr>
    </vt:vector>
  </TitlesOfParts>
  <Company>清华大学 Tsinghua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Woody Wang</dc:creator>
  <cp:lastModifiedBy>Woody Wang</cp:lastModifiedBy>
  <cp:revision>115</cp:revision>
  <dcterms:created xsi:type="dcterms:W3CDTF">2014-06-11T04:36:02Z</dcterms:created>
  <dcterms:modified xsi:type="dcterms:W3CDTF">2014-07-17T00:24:30Z</dcterms:modified>
</cp:coreProperties>
</file>